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22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70" r:id="rId10"/>
    <p:sldId id="373" r:id="rId11"/>
    <p:sldId id="375" r:id="rId12"/>
    <p:sldId id="374" r:id="rId13"/>
    <p:sldId id="376" r:id="rId14"/>
    <p:sldId id="377" r:id="rId15"/>
    <p:sldId id="378" r:id="rId16"/>
    <p:sldId id="380" r:id="rId17"/>
    <p:sldId id="381" r:id="rId18"/>
    <p:sldId id="382" r:id="rId19"/>
    <p:sldId id="389" r:id="rId20"/>
    <p:sldId id="390" r:id="rId21"/>
    <p:sldId id="383" r:id="rId22"/>
    <p:sldId id="384" r:id="rId23"/>
    <p:sldId id="385" r:id="rId24"/>
    <p:sldId id="386" r:id="rId25"/>
    <p:sldId id="387" r:id="rId26"/>
    <p:sldId id="388" r:id="rId27"/>
    <p:sldId id="379" r:id="rId28"/>
    <p:sldId id="32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5"/>
  </p:normalViewPr>
  <p:slideViewPr>
    <p:cSldViewPr snapToGrid="0" snapToObjects="1">
      <p:cViewPr varScale="1">
        <p:scale>
          <a:sx n="91" d="100"/>
          <a:sy n="91" d="100"/>
        </p:scale>
        <p:origin x="-68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image" Target="../media/image43.emf"/><Relationship Id="rId2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7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"/>
            <a:ext cx="10515600" cy="1325563"/>
          </a:xfrm>
        </p:spPr>
        <p:txBody>
          <a:bodyPr/>
          <a:lstStyle>
            <a:lvl1pPr algn="ctr">
              <a:defRPr sz="38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41AA-D177-D347-A5D7-362FF222060A}" type="datetimeFigureOut">
              <a:rPr lang="en-US" smtClean="0"/>
              <a:t>19/11/25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贪心科技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715" y="-3175"/>
            <a:ext cx="12198985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xiaojidan2011/article/details/11595869" TargetMode="External"/><Relationship Id="rId4" Type="http://schemas.openxmlformats.org/officeDocument/2006/relationships/hyperlink" Target="https://www.jianshu.com/p/982c8f6760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uanlan.zhihu.com/p/2158094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71.png"/><Relationship Id="rId6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10" Type="http://schemas.openxmlformats.org/officeDocument/2006/relationships/tags" Target="../tags/tag10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8" Type="http://schemas.openxmlformats.org/officeDocument/2006/relationships/image" Target="../media/image11.png"/><Relationship Id="rId19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8.png"/><Relationship Id="rId16" Type="http://schemas.openxmlformats.org/officeDocument/2006/relationships/image" Target="../media/image5.png"/><Relationship Id="rId17" Type="http://schemas.openxmlformats.org/officeDocument/2006/relationships/image" Target="../media/image19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8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tags" Target="../tags/tag25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20.jpe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236509"/>
            <a:ext cx="12192000" cy="1103586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5960" y="2495656"/>
            <a:ext cx="4247315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algn="ctr"/>
            <a:r>
              <a:rPr lang="en-US" altLang="en-US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PCA</a:t>
            </a:r>
            <a:r>
              <a:rPr lang="zh-CN" altLang="en-US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LDA</a:t>
            </a:r>
            <a:r>
              <a:rPr lang="zh-CN" altLang="en-US" sz="3600" b="1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原理和实战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8007985" y="377826"/>
            <a:ext cx="4184015" cy="667384"/>
            <a:chOff x="9153916" y="252858"/>
            <a:chExt cx="3038083" cy="484290"/>
          </a:xfrm>
        </p:grpSpPr>
        <p:grpSp>
          <p:nvGrpSpPr>
            <p:cNvPr id="12" name="组 11"/>
            <p:cNvGrpSpPr/>
            <p:nvPr/>
          </p:nvGrpSpPr>
          <p:grpSpPr>
            <a:xfrm>
              <a:off x="12039606" y="252858"/>
              <a:ext cx="152393" cy="484288"/>
              <a:chOff x="12039604" y="252856"/>
              <a:chExt cx="152393" cy="484287"/>
            </a:xfrm>
          </p:grpSpPr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 rot="16200000" flipV="1">
              <a:off x="11457520" y="249446"/>
              <a:ext cx="484288" cy="491115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53916" y="326585"/>
              <a:ext cx="2299970" cy="322093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r"/>
              <a:r>
                <a:rPr lang="zh-CN" altLang="en-US" sz="1400" b="1" spc="300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贪心科技      </a:t>
              </a:r>
              <a:endParaRPr lang="en-US" altLang="zh-CN" sz="14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endParaRPr>
            </a:p>
            <a:p>
              <a:pPr algn="r"/>
              <a:r>
                <a:rPr lang="zh-CN" altLang="en-US" sz="900" b="1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让每个人享受个性化教育服务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827" b="33398"/>
            <a:stretch>
              <a:fillRect/>
            </a:stretch>
          </p:blipFill>
          <p:spPr>
            <a:xfrm>
              <a:off x="11454102" y="295671"/>
              <a:ext cx="514962" cy="34293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" y="439292"/>
            <a:ext cx="5617464" cy="5779008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336757" y="1293356"/>
            <a:ext cx="1155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AI</a:t>
            </a:r>
            <a:endParaRPr kumimoji="1" lang="zh-CN" altLang="en-US" sz="6600" dirty="0">
              <a:solidFill>
                <a:schemeClr val="bg1"/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14462" y="3551474"/>
            <a:ext cx="6218119" cy="397510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贪心学院讲师：宁钢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</a:t>
            </a:r>
            <a:r>
              <a:rPr kumimoji="1" lang="en-US" altLang="en-US" dirty="0" smtClean="0"/>
              <a:t>目标</a:t>
            </a:r>
            <a:r>
              <a:rPr kumimoji="1" lang="en-US" altLang="en-US" dirty="0"/>
              <a:t>函数</a:t>
            </a:r>
            <a:r>
              <a:rPr kumimoji="1" lang="en-US" altLang="en-US" dirty="0" smtClean="0"/>
              <a:t>推导2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6137"/>
            <a:ext cx="2641600" cy="93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07" y="1741006"/>
            <a:ext cx="4953000" cy="736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20819" y="2601160"/>
            <a:ext cx="187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u1</a:t>
            </a:r>
            <a:r>
              <a:rPr kumimoji="1" lang="zh-CN" altLang="en-US" dirty="0" smtClean="0"/>
              <a:t>求导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583" y="3087206"/>
            <a:ext cx="4343400" cy="711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875" y="4265117"/>
            <a:ext cx="2159000" cy="812800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>
            <a:off x="3699356" y="2545937"/>
            <a:ext cx="59355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6198363" y="2601160"/>
            <a:ext cx="1" cy="6096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6198362" y="3960317"/>
            <a:ext cx="1" cy="6096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865" y="5119335"/>
            <a:ext cx="5846019" cy="3786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71" y="2601160"/>
            <a:ext cx="2190112" cy="7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特征值和特征向量求解</a:t>
            </a:r>
            <a:endParaRPr kumimoji="1"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478812" y="1030414"/>
            <a:ext cx="3107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solidFill>
                  <a:srgbClr val="0070C0"/>
                </a:solidFill>
              </a:rPr>
              <a:t>Ax -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  <a:p>
            <a:r>
              <a:rPr lang="en-US" altLang="zh-TW" sz="3600" b="1" dirty="0" smtClean="0">
                <a:solidFill>
                  <a:srgbClr val="0070C0"/>
                </a:solidFill>
              </a:rPr>
              <a:t>(A – </a:t>
            </a:r>
            <a:r>
              <a:rPr lang="el-GR" altLang="zh-TW" sz="3600" b="1" dirty="0" smtClean="0">
                <a:solidFill>
                  <a:srgbClr val="0070C0"/>
                </a:solidFill>
              </a:rPr>
              <a:t>λ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I)x</a:t>
            </a:r>
            <a:r>
              <a:rPr lang="en-US" altLang="zh-TW" sz="3600" dirty="0" smtClean="0">
                <a:solidFill>
                  <a:srgbClr val="0070C0"/>
                </a:solidFill>
              </a:rPr>
              <a:t> </a:t>
            </a:r>
            <a:r>
              <a:rPr lang="en-US" altLang="zh-TW" sz="3600" b="1" dirty="0" smtClean="0">
                <a:solidFill>
                  <a:srgbClr val="0070C0"/>
                </a:solidFill>
              </a:rPr>
              <a:t>= 0</a:t>
            </a:r>
          </a:p>
        </p:txBody>
      </p:sp>
      <p:sp>
        <p:nvSpPr>
          <p:cNvPr id="5" name="Rectangle 13"/>
          <p:cNvSpPr/>
          <p:nvPr/>
        </p:nvSpPr>
        <p:spPr>
          <a:xfrm>
            <a:off x="2156464" y="1299967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7030A0"/>
                </a:solidFill>
              </a:rPr>
              <a:t>Ax = </a:t>
            </a:r>
            <a:r>
              <a:rPr lang="el-GR" altLang="zh-TW" sz="3600" b="1" dirty="0" smtClean="0">
                <a:solidFill>
                  <a:srgbClr val="7030A0"/>
                </a:solidFill>
              </a:rPr>
              <a:t>λ</a:t>
            </a:r>
            <a:r>
              <a:rPr lang="en-US" altLang="zh-TW" sz="3600" b="1" dirty="0" smtClean="0">
                <a:solidFill>
                  <a:srgbClr val="7030A0"/>
                </a:solidFill>
              </a:rPr>
              <a:t>x</a:t>
            </a:r>
          </a:p>
        </p:txBody>
      </p:sp>
      <p:cxnSp>
        <p:nvCxnSpPr>
          <p:cNvPr id="6" name="Straight Arrow Connector 15"/>
          <p:cNvCxnSpPr/>
          <p:nvPr/>
        </p:nvCxnSpPr>
        <p:spPr>
          <a:xfrm>
            <a:off x="4328722" y="1623133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575342"/>
              </p:ext>
            </p:extLst>
          </p:nvPr>
        </p:nvGraphicFramePr>
        <p:xfrm>
          <a:off x="1692137" y="2376264"/>
          <a:ext cx="18065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3" imgW="876228" imgH="428655" progId="Equation.3">
                  <p:embed/>
                </p:oleObj>
              </mc:Choice>
              <mc:Fallback>
                <p:oleObj name="Equation" r:id="rId3" imgW="876228" imgH="4286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137" y="2376264"/>
                        <a:ext cx="180657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567998"/>
              </p:ext>
            </p:extLst>
          </p:nvPr>
        </p:nvGraphicFramePr>
        <p:xfrm>
          <a:off x="4885831" y="2376264"/>
          <a:ext cx="53943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5" imgW="2692400" imgH="711200" progId="Equation.3">
                  <p:embed/>
                </p:oleObj>
              </mc:Choice>
              <mc:Fallback>
                <p:oleObj name="Equation" r:id="rId5" imgW="2692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5831" y="2376264"/>
                        <a:ext cx="539432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15"/>
          <p:cNvCxnSpPr/>
          <p:nvPr/>
        </p:nvCxnSpPr>
        <p:spPr>
          <a:xfrm>
            <a:off x="3850293" y="2718071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93860" y="3624341"/>
            <a:ext cx="4426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求得特征值是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-2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把</a:t>
            </a:r>
            <a:r>
              <a:rPr lang="el-GR" altLang="zh-TW" b="1" dirty="0" smtClean="0"/>
              <a:t>λ</a:t>
            </a:r>
            <a:r>
              <a:rPr lang="en-US" altLang="zh-CN" b="1" dirty="0" smtClean="0"/>
              <a:t>=-1</a:t>
            </a:r>
            <a:r>
              <a:rPr lang="zh-CN" altLang="en-US" b="1" dirty="0" smtClean="0"/>
              <a:t>代入</a:t>
            </a:r>
            <a:endParaRPr kumimoji="1" lang="zh-CN" altLang="en-US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669678"/>
              </p:ext>
            </p:extLst>
          </p:nvPr>
        </p:nvGraphicFramePr>
        <p:xfrm>
          <a:off x="2241439" y="4461836"/>
          <a:ext cx="3613150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公式" r:id="rId7" imgW="1803400" imgH="977900" progId="Equation.3">
                  <p:embed/>
                </p:oleObj>
              </mc:Choice>
              <mc:Fallback>
                <p:oleObj name="公式" r:id="rId7" imgW="18034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439" y="4461836"/>
                        <a:ext cx="3613150" cy="195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429446"/>
              </p:ext>
            </p:extLst>
          </p:nvPr>
        </p:nvGraphicFramePr>
        <p:xfrm>
          <a:off x="7115129" y="4694311"/>
          <a:ext cx="1244604" cy="128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公式" r:id="rId9" imgW="457200" imgH="469900" progId="Equation.3">
                  <p:embed/>
                </p:oleObj>
              </mc:Choice>
              <mc:Fallback>
                <p:oleObj name="公式" r:id="rId9" imgW="457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15129" y="4694311"/>
                        <a:ext cx="1244604" cy="1280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742026" y="4292531"/>
            <a:ext cx="1303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把</a:t>
            </a:r>
            <a:r>
              <a:rPr lang="el-GR" altLang="zh-TW" b="1" dirty="0"/>
              <a:t>λ</a:t>
            </a:r>
            <a:r>
              <a:rPr lang="en-US" altLang="zh-CN" b="1" dirty="0"/>
              <a:t>=</a:t>
            </a:r>
            <a:r>
              <a:rPr lang="en-US" altLang="zh-CN" b="1" dirty="0" smtClean="0"/>
              <a:t>-</a:t>
            </a:r>
            <a:r>
              <a:rPr lang="zh-CN" altLang="zh-CN" b="1" dirty="0"/>
              <a:t>2</a:t>
            </a:r>
            <a:r>
              <a:rPr lang="zh-CN" altLang="en-US" b="1" dirty="0" smtClean="0"/>
              <a:t>代入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7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PCA</a:t>
            </a:r>
            <a:r>
              <a:rPr kumimoji="1" lang="en-US" altLang="en-US" dirty="0"/>
              <a:t>目标函数</a:t>
            </a:r>
            <a:r>
              <a:rPr kumimoji="1" lang="en-US" altLang="en-US" dirty="0" smtClean="0"/>
              <a:t>推导3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75502"/>
            <a:ext cx="10515600" cy="383696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至此可证明，我们要找的</a:t>
            </a:r>
            <a:r>
              <a:rPr kumimoji="1" lang="en-US" altLang="zh-CN" dirty="0"/>
              <a:t>x </a:t>
            </a:r>
            <a:r>
              <a:rPr kumimoji="1" lang="zh-CN" altLang="en-US" dirty="0"/>
              <a:t>投影后的方差就是协方差矩阵的特征值，而我们想要的最大方差，显然就是协方差矩阵最大的特征值，最佳投影方向就是最大特征值所对应的特征向量</a:t>
            </a:r>
          </a:p>
          <a:p>
            <a:r>
              <a:rPr kumimoji="1" lang="zh-CN" altLang="en-US" dirty="0" smtClean="0"/>
              <a:t>协方差的特征值有</a:t>
            </a:r>
            <a:r>
              <a:rPr kumimoji="1" lang="zh-CN" altLang="zh-CN" dirty="0"/>
              <a:t> </a:t>
            </a:r>
            <a:r>
              <a:rPr kumimoji="1" lang="zh-CN" altLang="en-US" dirty="0" smtClean="0"/>
              <a:t>                      ，特征向量有</a:t>
            </a:r>
            <a:endParaRPr kumimoji="1" lang="en-US" altLang="zh-CN" dirty="0" smtClean="0"/>
          </a:p>
          <a:p>
            <a:r>
              <a:rPr kumimoji="1" lang="zh-CN" altLang="en-US" dirty="0"/>
              <a:t>将</a:t>
            </a:r>
            <a:r>
              <a:rPr kumimoji="1" lang="zh-CN" altLang="en-US" dirty="0" smtClean="0"/>
              <a:t>所有特征值从</a:t>
            </a:r>
            <a:r>
              <a:rPr kumimoji="1" lang="zh-CN" altLang="en-US" dirty="0"/>
              <a:t>大到</a:t>
            </a:r>
            <a:r>
              <a:rPr kumimoji="1" lang="zh-CN" altLang="en-US" dirty="0" smtClean="0"/>
              <a:t>小排列，将相应的特征向量随之排列，可取特征向量的前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行组成的矩阵</a:t>
            </a:r>
            <a:r>
              <a:rPr kumimoji="1" lang="en-US" altLang="zh-CN" dirty="0" smtClean="0"/>
              <a:t>                         </a:t>
            </a:r>
            <a:r>
              <a:rPr kumimoji="1" lang="zh-CN" altLang="en-US" dirty="0" smtClean="0"/>
              <a:t>乘以原始数据矩阵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，就得到了我们需要的降维后的数据矩阵</a:t>
            </a:r>
            <a:r>
              <a:rPr kumimoji="1" lang="en-US" altLang="zh-CN" dirty="0" smtClean="0"/>
              <a:t>Y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756" y="3443106"/>
            <a:ext cx="1943886" cy="467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66" y="3404161"/>
            <a:ext cx="2119509" cy="519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68" y="4425815"/>
            <a:ext cx="2168513" cy="394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25" y="1175999"/>
            <a:ext cx="3292362" cy="7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算法步骤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7229" y="1320581"/>
            <a:ext cx="10998726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设有</a:t>
            </a:r>
            <a:r>
              <a:rPr kumimoji="1" lang="en-US" altLang="zh-CN" dirty="0"/>
              <a:t>m</a:t>
            </a:r>
            <a:r>
              <a:rPr kumimoji="1" lang="zh-CN" altLang="en-US" dirty="0"/>
              <a:t>条</a:t>
            </a:r>
            <a:r>
              <a:rPr kumimoji="1" lang="en-US" altLang="zh-CN" dirty="0"/>
              <a:t>n</a:t>
            </a:r>
            <a:r>
              <a:rPr kumimoji="1" lang="zh-CN" altLang="en-US" dirty="0"/>
              <a:t>维数据。</a:t>
            </a:r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）将原始数据按列组成</a:t>
            </a:r>
            <a:r>
              <a:rPr kumimoji="1" lang="en-US" altLang="zh-CN" dirty="0"/>
              <a:t>n</a:t>
            </a:r>
            <a:r>
              <a:rPr kumimoji="1" lang="zh-CN" altLang="en-US" dirty="0"/>
              <a:t>行</a:t>
            </a:r>
            <a:r>
              <a:rPr kumimoji="1" lang="en-US" altLang="zh-CN" dirty="0"/>
              <a:t>m</a:t>
            </a:r>
            <a:r>
              <a:rPr kumimoji="1" lang="zh-CN" altLang="en-US" dirty="0"/>
              <a:t>列矩阵</a:t>
            </a:r>
            <a:r>
              <a:rPr kumimoji="1" lang="en-US" altLang="zh-CN" dirty="0"/>
              <a:t>X</a:t>
            </a:r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）将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的每一行（代表一个属性字段）进行零均值化，即减去这一行的均值</a:t>
            </a:r>
          </a:p>
          <a:p>
            <a:pPr marL="0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求出协方差矩阵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en-US" altLang="zh-CN" dirty="0"/>
              <a:t>4</a:t>
            </a:r>
            <a:r>
              <a:rPr kumimoji="1" lang="zh-CN" altLang="en-US" dirty="0"/>
              <a:t>）求出协方差矩阵的特征值及对应的特征向量</a:t>
            </a:r>
          </a:p>
          <a:p>
            <a:pPr marL="0" indent="0">
              <a:buNone/>
            </a:pPr>
            <a:r>
              <a:rPr kumimoji="1" lang="en-US" altLang="zh-CN" dirty="0"/>
              <a:t>5</a:t>
            </a:r>
            <a:r>
              <a:rPr kumimoji="1" lang="zh-CN" altLang="en-US" dirty="0"/>
              <a:t>）将特征向量按对应特征值大小从上到下按行排列成矩阵，取前</a:t>
            </a:r>
            <a:r>
              <a:rPr kumimoji="1" lang="en-US" altLang="zh-CN" dirty="0"/>
              <a:t>k</a:t>
            </a:r>
            <a:r>
              <a:rPr kumimoji="1" lang="zh-CN" altLang="en-US" dirty="0"/>
              <a:t>行组成矩阵</a:t>
            </a:r>
            <a:r>
              <a:rPr kumimoji="1" lang="en-US" altLang="zh-CN" dirty="0"/>
              <a:t>P</a:t>
            </a:r>
          </a:p>
          <a:p>
            <a:pPr marL="0" indent="0">
              <a:buNone/>
            </a:pPr>
            <a:r>
              <a:rPr kumimoji="1" lang="en-US" altLang="zh-CN" dirty="0"/>
              <a:t>6</a:t>
            </a:r>
            <a:r>
              <a:rPr kumimoji="1" lang="zh-CN" altLang="en-US" dirty="0"/>
              <a:t>）</a:t>
            </a:r>
            <a:r>
              <a:rPr kumimoji="1" lang="en-US" altLang="zh-CN" dirty="0"/>
              <a:t>Y=PX</a:t>
            </a:r>
            <a:r>
              <a:rPr kumimoji="1" lang="zh-CN" altLang="en-US" dirty="0"/>
              <a:t>即为降维到</a:t>
            </a:r>
            <a:r>
              <a:rPr kumimoji="1" lang="en-US" altLang="zh-CN" dirty="0"/>
              <a:t>k</a:t>
            </a:r>
            <a:r>
              <a:rPr kumimoji="1" lang="zh-CN" altLang="en-US" dirty="0"/>
              <a:t>维后的数据</a:t>
            </a:r>
          </a:p>
        </p:txBody>
      </p:sp>
    </p:spTree>
    <p:extLst>
      <p:ext uri="{BB962C8B-B14F-4D97-AF65-F5344CB8AC3E}">
        <p14:creationId xmlns:p14="http://schemas.microsoft.com/office/powerpoint/2010/main" val="189154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求解示例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24251" y="1201601"/>
            <a:ext cx="59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我们的数据由五条记录组</a:t>
            </a:r>
            <a:r>
              <a:rPr kumimoji="1" lang="zh-CN" altLang="en-US" dirty="0"/>
              <a:t>成，将它们表示成矩阵形式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9776"/>
            <a:ext cx="3090632" cy="10698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92" y="1638005"/>
            <a:ext cx="3169852" cy="1034016"/>
          </a:xfrm>
          <a:prstGeom prst="rect">
            <a:avLst/>
          </a:prstGeom>
        </p:spPr>
      </p:pic>
      <p:cxnSp>
        <p:nvCxnSpPr>
          <p:cNvPr id="8" name="Straight Arrow Connector 15"/>
          <p:cNvCxnSpPr/>
          <p:nvPr/>
        </p:nvCxnSpPr>
        <p:spPr>
          <a:xfrm>
            <a:off x="4369697" y="2182323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246783" y="1669776"/>
            <a:ext cx="143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均值化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297384" y="3194507"/>
            <a:ext cx="2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求协方差矩阵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543" y="2812108"/>
            <a:ext cx="4953262" cy="150346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97384" y="4315569"/>
            <a:ext cx="67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/>
              <a:t>求出协方差矩阵的特征值及对应的特征</a:t>
            </a:r>
            <a:r>
              <a:rPr kumimoji="1" lang="zh-CN" altLang="en-US" dirty="0" smtClean="0"/>
              <a:t>向量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84" y="4885686"/>
            <a:ext cx="3072313" cy="6106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726" y="4684901"/>
            <a:ext cx="2681001" cy="8797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88578" y="5721258"/>
            <a:ext cx="419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标准化后的特征向量为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833" y="5622098"/>
            <a:ext cx="2503464" cy="8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PCA</a:t>
            </a:r>
            <a:r>
              <a:rPr kumimoji="1" lang="zh-CN" altLang="en-US" dirty="0" smtClean="0"/>
              <a:t>求解示例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72" y="1820624"/>
            <a:ext cx="8385200" cy="899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7237" y="1433722"/>
            <a:ext cx="942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 smtClean="0"/>
              <a:t>5</a:t>
            </a:r>
            <a:r>
              <a:rPr kumimoji="1" lang="zh-CN" altLang="en-US" dirty="0" smtClean="0"/>
              <a:t>，如果要降维为一维，将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个特征值排序，用第一行特征向量乘以数据矩阵</a:t>
            </a:r>
            <a:r>
              <a:rPr kumimoji="1" lang="zh-CN" altLang="en-US" dirty="0"/>
              <a:t>，就得到了降维后的表示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50" y="2719983"/>
            <a:ext cx="5073326" cy="37447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3427" y="2866412"/>
            <a:ext cx="232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降维投影结果如下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71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特征脸示例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96938" y="1024092"/>
            <a:ext cx="632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假如人脸图片的高和宽是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，有</a:t>
            </a:r>
            <a:r>
              <a:rPr kumimoji="1" lang="en-US" altLang="zh-CN" dirty="0" smtClean="0"/>
              <a:t>10000</a:t>
            </a:r>
            <a:r>
              <a:rPr kumimoji="1" lang="zh-CN" altLang="en-US" dirty="0" smtClean="0"/>
              <a:t>个特征。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维度很高，占用空间很大，计算又慢，可用用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降维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0" y="1916205"/>
            <a:ext cx="3408367" cy="33911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04" y="1861585"/>
            <a:ext cx="7022739" cy="4741543"/>
          </a:xfrm>
          <a:prstGeom prst="rect">
            <a:avLst/>
          </a:prstGeom>
        </p:spPr>
      </p:pic>
      <p:cxnSp>
        <p:nvCxnSpPr>
          <p:cNvPr id="7" name="Straight Arrow Connector 15"/>
          <p:cNvCxnSpPr/>
          <p:nvPr/>
        </p:nvCxnSpPr>
        <p:spPr>
          <a:xfrm>
            <a:off x="4019750" y="2824087"/>
            <a:ext cx="69989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1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特征脸示例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4" y="1343664"/>
            <a:ext cx="10078629" cy="52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特征脸示例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756"/>
            <a:ext cx="9450422" cy="50379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5968" y="1215255"/>
            <a:ext cx="304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</a:t>
            </a:r>
            <a:r>
              <a:rPr kumimoji="1" lang="zh-CN" altLang="en-US" dirty="0" smtClean="0"/>
              <a:t>是取</a:t>
            </a:r>
            <a:r>
              <a:rPr kumimoji="1" lang="en-US" altLang="zh-CN" dirty="0" smtClean="0"/>
              <a:t>top </a:t>
            </a:r>
            <a:r>
              <a:rPr kumimoji="1" lang="en-US" altLang="en-US" dirty="0" smtClean="0"/>
              <a:t>特征脸的数量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9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高斯核函数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77" y="1386328"/>
            <a:ext cx="10433703" cy="49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8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9070"/>
            <a:ext cx="10254908" cy="29559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3200" dirty="0" smtClean="0"/>
              <a:t>主成分分析简称 </a:t>
            </a:r>
            <a:r>
              <a:rPr lang="en-US" altLang="zh-CN" sz="3200" dirty="0" smtClean="0"/>
              <a:t>PCA</a:t>
            </a:r>
            <a:r>
              <a:rPr lang="zh-CN" altLang="en-US" sz="3200" dirty="0"/>
              <a:t>（</a:t>
            </a:r>
            <a:r>
              <a:rPr lang="en-US" altLang="zh-CN" sz="3200" dirty="0"/>
              <a:t>Principal Component Analysis</a:t>
            </a:r>
            <a:r>
              <a:rPr lang="zh-CN" altLang="en-US" sz="3200" dirty="0" smtClean="0"/>
              <a:t>），有两个大的用处</a:t>
            </a:r>
            <a:endParaRPr lang="en-US" altLang="zh-CN" sz="3200" dirty="0" smtClean="0"/>
          </a:p>
          <a:p>
            <a:r>
              <a:rPr lang="en-US" altLang="zh-CN" sz="3200" dirty="0"/>
              <a:t>Clustering</a:t>
            </a:r>
          </a:p>
          <a:p>
            <a:pPr lvl="1"/>
            <a:r>
              <a:rPr lang="zh-CN" altLang="en-US" sz="2800" dirty="0" smtClean="0"/>
              <a:t>把复杂的多维数据点，简化成少量数据点，易于分簇</a:t>
            </a:r>
            <a:endParaRPr lang="en-US" altLang="zh-CN" sz="2800" dirty="0" smtClean="0"/>
          </a:p>
          <a:p>
            <a:pPr lvl="1"/>
            <a:endParaRPr lang="en-US" altLang="zh-CN" dirty="0"/>
          </a:p>
          <a:p>
            <a:r>
              <a:rPr lang="zh-CN" altLang="en-US" sz="3200" dirty="0" smtClean="0"/>
              <a:t>降维</a:t>
            </a:r>
            <a:endParaRPr lang="en-US" altLang="zh-CN" sz="3200" dirty="0"/>
          </a:p>
          <a:p>
            <a:pPr lvl="1"/>
            <a:r>
              <a:rPr lang="zh-CN" altLang="en-US" sz="2800" dirty="0"/>
              <a:t>降</a:t>
            </a:r>
            <a:r>
              <a:rPr lang="zh-CN" altLang="en-US" sz="2800" dirty="0" smtClean="0"/>
              <a:t>低高维数据，简化计算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降低维度，压缩，去噪</a:t>
            </a:r>
            <a:endParaRPr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992228" y="4762156"/>
            <a:ext cx="1036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sz="2400" dirty="0" smtClean="0"/>
              <a:t>原来的数据集是</a:t>
            </a:r>
            <a:r>
              <a:rPr kumimoji="1" lang="en-US" altLang="zh-CN" sz="2400" dirty="0" smtClean="0"/>
              <a:t>d</a:t>
            </a:r>
            <a:r>
              <a:rPr kumimoji="1" lang="zh-CN" altLang="en-US" sz="2400" dirty="0" smtClean="0"/>
              <a:t>维，转换成</a:t>
            </a:r>
            <a:r>
              <a:rPr kumimoji="1" lang="en-US" altLang="zh-CN" sz="2400" dirty="0" smtClean="0"/>
              <a:t>k</a:t>
            </a:r>
            <a:r>
              <a:rPr kumimoji="1" lang="zh-CN" altLang="en-US" sz="2400" dirty="0" smtClean="0"/>
              <a:t>维的数据，</a:t>
            </a:r>
            <a:r>
              <a:rPr kumimoji="1" lang="en-US" altLang="zh-CN" sz="2400" dirty="0" smtClean="0"/>
              <a:t>k&lt;d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sz="2400" dirty="0" smtClean="0"/>
              <a:t>新的</a:t>
            </a:r>
            <a:r>
              <a:rPr kumimoji="1" lang="en-US" altLang="zh-CN" sz="2400" dirty="0" smtClean="0"/>
              <a:t>k</a:t>
            </a:r>
            <a:r>
              <a:rPr kumimoji="1" lang="zh-CN" altLang="en-US" sz="2400" dirty="0" smtClean="0"/>
              <a:t>维数据尽可能多的包含原来</a:t>
            </a:r>
            <a:r>
              <a:rPr kumimoji="1" lang="en-US" altLang="zh-CN" sz="2400" dirty="0" smtClean="0"/>
              <a:t>d</a:t>
            </a:r>
            <a:r>
              <a:rPr kumimoji="1" lang="zh-CN" altLang="en-US" sz="2400" dirty="0" smtClean="0"/>
              <a:t>维数据的信息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48042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Kernal</a:t>
            </a:r>
            <a:r>
              <a:rPr kumimoji="1" lang="en-US" altLang="zh-CN" dirty="0" smtClean="0"/>
              <a:t> PCA</a:t>
            </a:r>
            <a:r>
              <a:rPr kumimoji="1" lang="zh-CN" altLang="en-US" dirty="0" smtClean="0"/>
              <a:t>算法步骤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3" y="1103182"/>
            <a:ext cx="11594520" cy="48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6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9070"/>
            <a:ext cx="2507686" cy="4351338"/>
          </a:xfrm>
        </p:spPr>
        <p:txBody>
          <a:bodyPr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（</a:t>
            </a:r>
            <a:r>
              <a:rPr kumimoji="1" lang="en-US" altLang="zh-CN" dirty="0"/>
              <a:t>Linear Discriminant Analysis</a:t>
            </a:r>
            <a:r>
              <a:rPr kumimoji="1" lang="zh-CN" altLang="en-US" dirty="0"/>
              <a:t>），中文名为“线性判别分析</a:t>
            </a:r>
            <a:r>
              <a:rPr kumimoji="1" lang="zh-CN" altLang="en-US" dirty="0" smtClean="0"/>
              <a:t>”。</a:t>
            </a:r>
            <a:endParaRPr kumimoji="1" lang="en-US" altLang="zh-CN" dirty="0" smtClean="0"/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的中心思想就是最大化类间距离以及最小化类内距离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74" y="1459819"/>
            <a:ext cx="7215826" cy="47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LDA</a:t>
            </a:r>
            <a:r>
              <a:rPr kumimoji="1" lang="zh-CN" altLang="en-US" dirty="0" smtClean="0"/>
              <a:t>理论推导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9309"/>
            <a:ext cx="9090205" cy="43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LDA</a:t>
            </a:r>
            <a:r>
              <a:rPr kumimoji="1" lang="zh-CN" altLang="en-US" dirty="0" smtClean="0"/>
              <a:t>理论推导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0444"/>
            <a:ext cx="5880957" cy="5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LDA</a:t>
            </a:r>
            <a:r>
              <a:rPr kumimoji="1" lang="zh-CN" altLang="en-US" dirty="0" smtClean="0"/>
              <a:t>理论推导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2348"/>
            <a:ext cx="6422011" cy="49889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3266" y="2689947"/>
            <a:ext cx="488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至此，我们</a:t>
            </a:r>
            <a:r>
              <a:rPr kumimoji="1" lang="zh-CN" altLang="en-US" dirty="0"/>
              <a:t>最大化的</a:t>
            </a:r>
            <a:r>
              <a:rPr kumimoji="1" lang="zh-CN" altLang="en-US" dirty="0" smtClean="0"/>
              <a:t>目标就对应了矩阵</a:t>
            </a:r>
            <a:r>
              <a:rPr kumimoji="1" lang="en-US" altLang="zh-CN" dirty="0" smtClean="0"/>
              <a:t>          </a:t>
            </a:r>
            <a:r>
              <a:rPr kumimoji="1" lang="zh-CN" altLang="en-US" dirty="0" smtClean="0"/>
              <a:t>的</a:t>
            </a:r>
            <a:r>
              <a:rPr kumimoji="1" lang="zh-CN" altLang="en-US" dirty="0"/>
              <a:t>最大特征值，而投影方向就是这个特征值对应的特征</a:t>
            </a:r>
            <a:r>
              <a:rPr kumimoji="1" lang="zh-CN" altLang="en-US" dirty="0" smtClean="0"/>
              <a:t>向量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可将</a:t>
            </a:r>
            <a:r>
              <a:rPr kumimoji="1" lang="en-US" altLang="zh-CN" dirty="0" smtClean="0"/>
              <a:t>LDA</a:t>
            </a:r>
            <a:r>
              <a:rPr kumimoji="1" lang="zh-CN" altLang="en-US" dirty="0" smtClean="0"/>
              <a:t>从二分类扩展至多分类高维情况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742" y="2689947"/>
            <a:ext cx="637795" cy="3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LDA</a:t>
            </a:r>
            <a:r>
              <a:rPr kumimoji="1" lang="zh-CN" altLang="en-US" dirty="0" smtClean="0"/>
              <a:t>算法流程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82" y="1761437"/>
            <a:ext cx="10592498" cy="35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32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LDA</a:t>
            </a:r>
            <a:r>
              <a:rPr kumimoji="1" lang="zh-CN" altLang="en-US" dirty="0" smtClean="0"/>
              <a:t>的比较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相似点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从过</a:t>
            </a:r>
            <a:r>
              <a:rPr kumimoji="1" lang="zh-CN" altLang="en-US" dirty="0"/>
              <a:t>程来看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LDA</a:t>
            </a:r>
            <a:r>
              <a:rPr kumimoji="1" lang="zh-CN" altLang="en-US" dirty="0" smtClean="0"/>
              <a:t>有很</a:t>
            </a:r>
            <a:r>
              <a:rPr kumimoji="1" lang="zh-CN" altLang="en-US" dirty="0"/>
              <a:t>大的相似性，最后其实都是求某一个矩阵的特征值，投影矩阵即为该特征值对应的特征</a:t>
            </a:r>
            <a:r>
              <a:rPr kumimoji="1" lang="zh-CN" altLang="en-US" dirty="0" smtClean="0"/>
              <a:t>向量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 smtClean="0"/>
              <a:t>差异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PCA</a:t>
            </a:r>
            <a:r>
              <a:rPr kumimoji="1" lang="zh-CN" altLang="en-US" dirty="0"/>
              <a:t>为非监督降维，</a:t>
            </a:r>
            <a:r>
              <a:rPr kumimoji="1" lang="en-US" altLang="zh-CN" dirty="0"/>
              <a:t>LDA</a:t>
            </a:r>
            <a:r>
              <a:rPr kumimoji="1" lang="zh-CN" altLang="en-US" dirty="0"/>
              <a:t>为有监督降维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PCA</a:t>
            </a:r>
            <a:r>
              <a:rPr kumimoji="1" lang="zh-CN" altLang="en-US" dirty="0"/>
              <a:t>希望投影后的数据方差尽可能的大（最大可分性），因为其假设方差</a:t>
            </a:r>
            <a:r>
              <a:rPr kumimoji="1" lang="zh-CN" altLang="en-US" dirty="0" smtClean="0"/>
              <a:t>越大，</a:t>
            </a:r>
            <a:r>
              <a:rPr kumimoji="1" lang="zh-CN" altLang="en-US" dirty="0"/>
              <a:t>则所包含的信息越多；而</a:t>
            </a:r>
            <a:r>
              <a:rPr kumimoji="1" lang="en-US" altLang="zh-CN" dirty="0"/>
              <a:t>LDA</a:t>
            </a:r>
            <a:r>
              <a:rPr kumimoji="1" lang="zh-CN" altLang="en-US" dirty="0"/>
              <a:t>则希望投影后相同类别的组内方差小，而组间方差大。</a:t>
            </a:r>
            <a:r>
              <a:rPr kumimoji="1" lang="en-US" altLang="zh-CN" dirty="0"/>
              <a:t>LDA</a:t>
            </a:r>
            <a:r>
              <a:rPr kumimoji="1" lang="zh-CN" altLang="en-US" dirty="0"/>
              <a:t>能合理运用标签信息，使得投影后的维度具有判别性，不同类别的数据尽可能的分开</a:t>
            </a:r>
            <a:r>
              <a:rPr kumimoji="1" lang="zh-CN" altLang="en-US" dirty="0" smtClean="0"/>
              <a:t>。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/>
              <a:t>有标签就尽可能的利用标签的数据（</a:t>
            </a:r>
            <a:r>
              <a:rPr kumimoji="1" lang="en-US" altLang="zh-CN" dirty="0"/>
              <a:t>LDA</a:t>
            </a:r>
            <a:r>
              <a:rPr kumimoji="1" lang="zh-CN" altLang="en-US" dirty="0"/>
              <a:t>），而对于纯粹的非监督任务，则还是得用</a:t>
            </a:r>
            <a:r>
              <a:rPr kumimoji="1" lang="en-US" altLang="zh-CN" dirty="0"/>
              <a:t>PCA</a:t>
            </a:r>
            <a:r>
              <a:rPr kumimoji="1" lang="zh-CN" altLang="en-US" dirty="0"/>
              <a:t>进行数据降维。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06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Dimensionality </a:t>
            </a:r>
            <a:r>
              <a:rPr lang="en-US" altLang="zh-CN" dirty="0" smtClean="0"/>
              <a:t>Reduction</a:t>
            </a:r>
            <a:r>
              <a:rPr lang="zh-CN" altLang="en-US" dirty="0" smtClean="0"/>
              <a:t>   </a:t>
            </a:r>
            <a:r>
              <a:rPr lang="en-US" altLang="zh-CN" dirty="0" smtClean="0"/>
              <a:t>Stanford </a:t>
            </a:r>
            <a:r>
              <a:rPr lang="en-US" altLang="zh-CN" dirty="0"/>
              <a:t>CSEP 546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2"/>
              </a:rPr>
              <a:t>PCA</a:t>
            </a:r>
            <a:r>
              <a:rPr lang="zh-CN" altLang="en-US" dirty="0">
                <a:solidFill>
                  <a:srgbClr val="000000"/>
                </a:solidFill>
                <a:hlinkClick r:id="rId2"/>
              </a:rPr>
              <a:t>的数学原理</a:t>
            </a:r>
            <a:endParaRPr lang="en-US" altLang="zh-CN" dirty="0">
              <a:solidFill>
                <a:srgbClr val="000000"/>
              </a:solidFill>
              <a:hlinkClick r:id="rId2"/>
            </a:endParaRPr>
          </a:p>
          <a:p>
            <a:pPr marL="457200" lvl="1" indent="0">
              <a:buNone/>
            </a:pPr>
            <a:r>
              <a:rPr kumimoji="1" lang="en-US" altLang="zh-CN" dirty="0">
                <a:hlinkClick r:id="rId3"/>
              </a:rPr>
              <a:t>https://blog.csdn.net/xiaojidan2011/article/details/</a:t>
            </a:r>
            <a:r>
              <a:rPr kumimoji="1" lang="en-US" altLang="zh-CN" dirty="0" smtClean="0">
                <a:hlinkClick r:id="rId3"/>
              </a:rPr>
              <a:t>11595869</a:t>
            </a:r>
            <a:endParaRPr kumimoji="1" lang="en-US" altLang="zh-CN" dirty="0" smtClean="0"/>
          </a:p>
          <a:p>
            <a:r>
              <a:rPr kumimoji="1" lang="en-US" altLang="zh-CN" dirty="0" smtClean="0"/>
              <a:t>PCA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LDA</a:t>
            </a:r>
            <a:r>
              <a:rPr kumimoji="1" lang="zh-CN" altLang="en-US" dirty="0" smtClean="0"/>
              <a:t>比较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>
                <a:hlinkClick r:id="rId4"/>
              </a:rPr>
              <a:t>https</a:t>
            </a:r>
            <a:r>
              <a:rPr kumimoji="1" lang="en-US" altLang="zh-CN" dirty="0">
                <a:hlinkClick r:id="rId4"/>
              </a:rPr>
              <a:t>://www.jianshu.com/p/</a:t>
            </a:r>
            <a:r>
              <a:rPr kumimoji="1" lang="en-US" altLang="zh-CN" dirty="0" smtClean="0">
                <a:hlinkClick r:id="rId4"/>
              </a:rPr>
              <a:t>982c8f6760de</a:t>
            </a:r>
            <a:endParaRPr kumimoji="1" lang="en-US" altLang="zh-CN" dirty="0" smtClean="0"/>
          </a:p>
          <a:p>
            <a:r>
              <a:rPr kumimoji="1" lang="en-US" altLang="zh-CN" dirty="0" smtClean="0"/>
              <a:t>LDA</a:t>
            </a:r>
            <a:r>
              <a:rPr kumimoji="1" lang="zh-CN" altLang="en-US" dirty="0"/>
              <a:t>线性判别原理</a:t>
            </a:r>
            <a:r>
              <a:rPr kumimoji="1" lang="zh-CN" altLang="en-US" dirty="0" smtClean="0"/>
              <a:t>解析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feilong_csdn</a:t>
            </a:r>
            <a:r>
              <a:rPr kumimoji="1" lang="en-US" altLang="zh-CN" dirty="0"/>
              <a:t>/article/details/60964027</a:t>
            </a:r>
          </a:p>
        </p:txBody>
      </p:sp>
    </p:spTree>
    <p:extLst>
      <p:ext uri="{BB962C8B-B14F-4D97-AF65-F5344CB8AC3E}">
        <p14:creationId xmlns:p14="http://schemas.microsoft.com/office/powerpoint/2010/main" val="3680742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106129"/>
            <a:ext cx="12192000" cy="3569110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881" y="5580564"/>
            <a:ext cx="6218119" cy="397510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</a:t>
            </a:r>
            <a:r>
              <a:rPr lang="zh-CN" altLang="en-US" sz="20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6" y="1665515"/>
            <a:ext cx="2081602" cy="208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1644529"/>
            <a:ext cx="2080286" cy="2080286"/>
          </a:xfrm>
          <a:prstGeom prst="rect">
            <a:avLst/>
          </a:prstGeom>
        </p:spPr>
      </p:pic>
      <p:cxnSp>
        <p:nvCxnSpPr>
          <p:cNvPr id="23" name="直接连接符 53"/>
          <p:cNvCxnSpPr/>
          <p:nvPr/>
        </p:nvCxnSpPr>
        <p:spPr>
          <a:xfrm flipV="1">
            <a:off x="6096000" y="1500312"/>
            <a:ext cx="9832" cy="2368720"/>
          </a:xfrm>
          <a:prstGeom prst="line">
            <a:avLst/>
          </a:prstGeom>
          <a:ln w="1587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58546" y="4027944"/>
            <a:ext cx="6395170" cy="400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dist"/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贪心科技  让每个人享受个性化教育服务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2166" y="5166831"/>
            <a:ext cx="4721921" cy="1200327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THANKS</a:t>
            </a:r>
            <a:r>
              <a:rPr lang="zh-CN" altLang="en-US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endParaRPr kumimoji="1" lang="zh-CN" altLang="en-US" dirty="0"/>
          </a:p>
        </p:txBody>
      </p:sp>
      <p:cxnSp>
        <p:nvCxnSpPr>
          <p:cNvPr id="4" name="Straight Arrow Connector 4"/>
          <p:cNvCxnSpPr/>
          <p:nvPr/>
        </p:nvCxnSpPr>
        <p:spPr>
          <a:xfrm flipH="1" flipV="1">
            <a:off x="1873992" y="1359316"/>
            <a:ext cx="14752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12"/>
          <p:cNvCxnSpPr/>
          <p:nvPr/>
        </p:nvCxnSpPr>
        <p:spPr>
          <a:xfrm>
            <a:off x="1625600" y="4802743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ross 35"/>
          <p:cNvSpPr/>
          <p:nvPr/>
        </p:nvSpPr>
        <p:spPr>
          <a:xfrm rot="2734294">
            <a:off x="2091683" y="4199883"/>
            <a:ext cx="288220" cy="28822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ross 18"/>
          <p:cNvSpPr/>
          <p:nvPr/>
        </p:nvSpPr>
        <p:spPr>
          <a:xfrm rot="2734294">
            <a:off x="2599683" y="4098283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ross 21"/>
          <p:cNvSpPr/>
          <p:nvPr/>
        </p:nvSpPr>
        <p:spPr>
          <a:xfrm rot="2734294">
            <a:off x="3106498" y="3183883"/>
            <a:ext cx="288220" cy="28822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Cross 23"/>
          <p:cNvSpPr/>
          <p:nvPr/>
        </p:nvSpPr>
        <p:spPr>
          <a:xfrm rot="2734294">
            <a:off x="3717283" y="2879083"/>
            <a:ext cx="288220" cy="28822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ross 24"/>
          <p:cNvSpPr/>
          <p:nvPr/>
        </p:nvSpPr>
        <p:spPr>
          <a:xfrm rot="2734294">
            <a:off x="4224098" y="2573098"/>
            <a:ext cx="288220" cy="28822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Cross 25"/>
          <p:cNvSpPr/>
          <p:nvPr/>
        </p:nvSpPr>
        <p:spPr>
          <a:xfrm rot="2734294">
            <a:off x="4538131" y="20913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Cross 26"/>
          <p:cNvSpPr/>
          <p:nvPr/>
        </p:nvSpPr>
        <p:spPr>
          <a:xfrm rot="2734294">
            <a:off x="5036898" y="1964683"/>
            <a:ext cx="288220" cy="28822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Cross 28"/>
          <p:cNvSpPr/>
          <p:nvPr/>
        </p:nvSpPr>
        <p:spPr>
          <a:xfrm rot="2734294">
            <a:off x="5341698" y="1557098"/>
            <a:ext cx="288220" cy="28822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Straight Arrow Connector 19"/>
          <p:cNvCxnSpPr/>
          <p:nvPr/>
        </p:nvCxnSpPr>
        <p:spPr>
          <a:xfrm>
            <a:off x="1625600" y="5885752"/>
            <a:ext cx="4470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6193093"/>
            <a:ext cx="256540" cy="200660"/>
          </a:xfrm>
          <a:prstGeom prst="rect">
            <a:avLst/>
          </a:prstGeom>
        </p:spPr>
      </p:pic>
      <p:sp>
        <p:nvSpPr>
          <p:cNvPr id="16" name="Cross 27"/>
          <p:cNvSpPr/>
          <p:nvPr/>
        </p:nvSpPr>
        <p:spPr>
          <a:xfrm rot="2734294">
            <a:off x="2091683" y="5741050"/>
            <a:ext cx="288220" cy="288220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Cross 30"/>
          <p:cNvSpPr/>
          <p:nvPr/>
        </p:nvSpPr>
        <p:spPr>
          <a:xfrm rot="2734294">
            <a:off x="2599683" y="5734450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Cross 32"/>
          <p:cNvSpPr/>
          <p:nvPr/>
        </p:nvSpPr>
        <p:spPr>
          <a:xfrm rot="2734294">
            <a:off x="3106498" y="5723883"/>
            <a:ext cx="288220" cy="288220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Cross 33"/>
          <p:cNvSpPr/>
          <p:nvPr/>
        </p:nvSpPr>
        <p:spPr>
          <a:xfrm rot="2734294">
            <a:off x="3717283" y="5725217"/>
            <a:ext cx="288220" cy="288220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Cross 34"/>
          <p:cNvSpPr/>
          <p:nvPr/>
        </p:nvSpPr>
        <p:spPr>
          <a:xfrm rot="2734294">
            <a:off x="4224098" y="5725217"/>
            <a:ext cx="288220" cy="288220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Cross 36"/>
          <p:cNvSpPr/>
          <p:nvPr/>
        </p:nvSpPr>
        <p:spPr>
          <a:xfrm rot="2734294">
            <a:off x="4538131" y="5725217"/>
            <a:ext cx="288220" cy="28822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37"/>
          <p:cNvSpPr/>
          <p:nvPr/>
        </p:nvSpPr>
        <p:spPr>
          <a:xfrm rot="2734294">
            <a:off x="5036898" y="5725217"/>
            <a:ext cx="288220" cy="288220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Cross 38"/>
          <p:cNvSpPr/>
          <p:nvPr/>
        </p:nvSpPr>
        <p:spPr>
          <a:xfrm rot="2734294">
            <a:off x="5341698" y="5726402"/>
            <a:ext cx="288220" cy="288220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39"/>
          <p:cNvSpPr txBox="1"/>
          <p:nvPr/>
        </p:nvSpPr>
        <p:spPr>
          <a:xfrm>
            <a:off x="6681715" y="1295401"/>
            <a:ext cx="5002285" cy="66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 smtClean="0"/>
              <a:t>2D</a:t>
            </a:r>
            <a:r>
              <a:rPr lang="zh-CN" altLang="en-US" sz="3733" dirty="0" smtClean="0"/>
              <a:t>数据降维成</a:t>
            </a:r>
            <a:r>
              <a:rPr lang="en-US" sz="3733" dirty="0" smtClean="0"/>
              <a:t>1D</a:t>
            </a:r>
            <a:endParaRPr lang="en-US" sz="3733" dirty="0"/>
          </a:p>
        </p:txBody>
      </p:sp>
      <p:pic>
        <p:nvPicPr>
          <p:cNvPr id="25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8" y="2717800"/>
            <a:ext cx="657097" cy="399541"/>
          </a:xfrm>
          <a:prstGeom prst="rect">
            <a:avLst/>
          </a:prstGeom>
        </p:spPr>
      </p:pic>
      <p:pic>
        <p:nvPicPr>
          <p:cNvPr id="26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2727878"/>
            <a:ext cx="1178813" cy="402844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3439417"/>
            <a:ext cx="1178813" cy="402844"/>
          </a:xfrm>
          <a:prstGeom prst="rect">
            <a:avLst/>
          </a:prstGeom>
        </p:spPr>
      </p:pic>
      <p:pic>
        <p:nvPicPr>
          <p:cNvPr id="28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8" y="3442719"/>
            <a:ext cx="657097" cy="399541"/>
          </a:xfrm>
          <a:prstGeom prst="rect">
            <a:avLst/>
          </a:prstGeom>
        </p:spPr>
      </p:pic>
      <p:pic>
        <p:nvPicPr>
          <p:cNvPr id="29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67" y="4833632"/>
            <a:ext cx="792480" cy="399541"/>
          </a:xfrm>
          <a:prstGeom prst="rect">
            <a:avLst/>
          </a:prstGeom>
        </p:spPr>
      </p:pic>
      <p:pic>
        <p:nvPicPr>
          <p:cNvPr id="30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2" y="4854957"/>
            <a:ext cx="1314196" cy="402844"/>
          </a:xfrm>
          <a:prstGeom prst="rect">
            <a:avLst/>
          </a:prstGeom>
        </p:spPr>
      </p:pic>
      <p:pic>
        <p:nvPicPr>
          <p:cNvPr id="31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72" y="4230891"/>
            <a:ext cx="49529" cy="399541"/>
          </a:xfrm>
          <a:prstGeom prst="rect">
            <a:avLst/>
          </a:prstGeom>
        </p:spPr>
      </p:pic>
      <p:pic>
        <p:nvPicPr>
          <p:cNvPr id="32" name="Picture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1" y="5057141"/>
            <a:ext cx="297180" cy="200660"/>
          </a:xfrm>
          <a:prstGeom prst="rect">
            <a:avLst/>
          </a:prstGeom>
        </p:spPr>
      </p:pic>
      <p:pic>
        <p:nvPicPr>
          <p:cNvPr id="33" name="Picture 4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4816" y="2774273"/>
            <a:ext cx="304800" cy="200660"/>
          </a:xfrm>
          <a:prstGeom prst="rect">
            <a:avLst/>
          </a:prstGeom>
        </p:spPr>
      </p:pic>
      <p:sp>
        <p:nvSpPr>
          <p:cNvPr id="34" name="TextBox 42"/>
          <p:cNvSpPr txBox="1"/>
          <p:nvPr/>
        </p:nvSpPr>
        <p:spPr>
          <a:xfrm rot="16200000">
            <a:off x="679985" y="183902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(inches)</a:t>
            </a:r>
          </a:p>
        </p:txBody>
      </p:sp>
      <p:sp>
        <p:nvSpPr>
          <p:cNvPr id="35" name="TextBox 43"/>
          <p:cNvSpPr txBox="1"/>
          <p:nvPr/>
        </p:nvSpPr>
        <p:spPr>
          <a:xfrm>
            <a:off x="5283200" y="4879582"/>
            <a:ext cx="139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247341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数据降维</a:t>
            </a:r>
            <a:endParaRPr kumimoji="1" lang="zh-CN" altLang="en-US" dirty="0"/>
          </a:p>
        </p:txBody>
      </p:sp>
      <p:sp>
        <p:nvSpPr>
          <p:cNvPr id="4" name="TextBox 20"/>
          <p:cNvSpPr txBox="1"/>
          <p:nvPr/>
        </p:nvSpPr>
        <p:spPr>
          <a:xfrm>
            <a:off x="5588000" y="1358939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降维从</a:t>
            </a:r>
            <a:r>
              <a:rPr lang="en-US" sz="3200" dirty="0" smtClean="0"/>
              <a:t>3D </a:t>
            </a:r>
            <a:r>
              <a:rPr lang="en-US" sz="3200" dirty="0"/>
              <a:t>to 2D</a:t>
            </a:r>
          </a:p>
        </p:txBody>
      </p:sp>
      <p:pic>
        <p:nvPicPr>
          <p:cNvPr id="5" name="Picture 2" descr="C:\Users\tlow\Desktop\cs229a\lectures-slides\assets\pca\pca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280547"/>
            <a:ext cx="3835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tlow\Desktop\cs229a\lectures-slides\assets\pca\pca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83" y="2292093"/>
            <a:ext cx="3835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tlow\Desktop\cs229a\lectures-slides\assets\pca\proj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67" y="2462966"/>
            <a:ext cx="3928533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5104567"/>
            <a:ext cx="297180" cy="20066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612567"/>
            <a:ext cx="304800" cy="200660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63" y="4903907"/>
            <a:ext cx="304800" cy="20066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21" y="5612567"/>
            <a:ext cx="297180" cy="20066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3637293"/>
            <a:ext cx="307340" cy="20574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53" y="4393367"/>
            <a:ext cx="307340" cy="205740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69" y="5383807"/>
            <a:ext cx="256540" cy="200660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67" y="2564567"/>
            <a:ext cx="264160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5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求解</a:t>
            </a:r>
            <a:endParaRPr kumimoji="1" lang="zh-CN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6468533" y="889000"/>
            <a:ext cx="4910667" cy="3683000"/>
            <a:chOff x="5275415" y="690798"/>
            <a:chExt cx="3683000" cy="2762250"/>
          </a:xfrm>
        </p:grpSpPr>
        <p:pic>
          <p:nvPicPr>
            <p:cNvPr id="6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8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9" name="Picture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p:sp>
        <p:nvSpPr>
          <p:cNvPr id="10" name="TextBox 18"/>
          <p:cNvSpPr txBox="1"/>
          <p:nvPr/>
        </p:nvSpPr>
        <p:spPr>
          <a:xfrm>
            <a:off x="508000" y="4343400"/>
            <a:ext cx="11277600" cy="913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smtClean="0"/>
              <a:t>2</a:t>
            </a:r>
            <a:r>
              <a:rPr lang="zh-CN" altLang="en-US" sz="2667" dirty="0" smtClean="0"/>
              <a:t>维</a:t>
            </a:r>
            <a:r>
              <a:rPr lang="en-US" sz="2667" dirty="0" smtClean="0"/>
              <a:t>降维到1</a:t>
            </a:r>
            <a:r>
              <a:rPr lang="zh-CN" altLang="en-US" sz="2667" dirty="0" smtClean="0"/>
              <a:t>维</a:t>
            </a:r>
            <a:r>
              <a:rPr lang="en-US" sz="2667" dirty="0" smtClean="0"/>
              <a:t>: </a:t>
            </a:r>
            <a:r>
              <a:rPr lang="zh-CN" altLang="en-US" sz="2667" dirty="0" smtClean="0"/>
              <a:t>寻找</a:t>
            </a:r>
            <a:r>
              <a:rPr lang="en-US" sz="2667" dirty="0" smtClean="0"/>
              <a:t>一</a:t>
            </a:r>
            <a:r>
              <a:rPr lang="zh-CN" altLang="en-US" sz="2667" dirty="0" smtClean="0"/>
              <a:t>个一维</a:t>
            </a:r>
            <a:r>
              <a:rPr lang="en-US" sz="2667" dirty="0" smtClean="0"/>
              <a:t>向量的方向，数据在这个向量上的投影</a:t>
            </a:r>
            <a:endParaRPr lang="en-US" sz="2667" dirty="0"/>
          </a:p>
          <a:p>
            <a:r>
              <a:rPr lang="zh-CN" altLang="en-US" sz="2667" dirty="0" smtClean="0"/>
              <a:t>能最小化损失</a:t>
            </a:r>
            <a:endParaRPr lang="en-US" sz="2667" dirty="0"/>
          </a:p>
        </p:txBody>
      </p:sp>
      <p:sp>
        <p:nvSpPr>
          <p:cNvPr id="11" name="TextBox 19"/>
          <p:cNvSpPr txBox="1"/>
          <p:nvPr/>
        </p:nvSpPr>
        <p:spPr>
          <a:xfrm>
            <a:off x="508000" y="5228352"/>
            <a:ext cx="11074400" cy="913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 smtClean="0"/>
              <a:t>从</a:t>
            </a:r>
            <a:r>
              <a:rPr lang="en-US" altLang="zh-CN" sz="2667" dirty="0" smtClean="0"/>
              <a:t>n</a:t>
            </a:r>
            <a:r>
              <a:rPr lang="zh-CN" altLang="en-US" sz="2667" dirty="0" smtClean="0"/>
              <a:t>维降维到</a:t>
            </a:r>
            <a:r>
              <a:rPr lang="en-US" altLang="zh-CN" sz="2667" dirty="0" smtClean="0"/>
              <a:t>k</a:t>
            </a:r>
            <a:r>
              <a:rPr lang="zh-CN" altLang="en-US" sz="2667" dirty="0" smtClean="0"/>
              <a:t>维</a:t>
            </a:r>
            <a:r>
              <a:rPr lang="zh-CN" altLang="en-US" sz="2667" dirty="0"/>
              <a:t>：</a:t>
            </a:r>
            <a:r>
              <a:rPr lang="zh-CN" altLang="en-US" sz="2667" dirty="0" smtClean="0"/>
              <a:t>寻找一个</a:t>
            </a:r>
            <a:r>
              <a:rPr lang="en-US" altLang="zh-CN" sz="2667" dirty="0" smtClean="0"/>
              <a:t>k</a:t>
            </a:r>
            <a:r>
              <a:rPr lang="zh-CN" altLang="en-US" sz="2667" dirty="0" smtClean="0"/>
              <a:t>维向量，数据在这个</a:t>
            </a:r>
            <a:r>
              <a:rPr lang="en-US" altLang="zh-CN" sz="2667" dirty="0" smtClean="0"/>
              <a:t>k</a:t>
            </a:r>
            <a:r>
              <a:rPr lang="zh-CN" altLang="en-US" sz="2667" dirty="0" smtClean="0"/>
              <a:t>维空间的投影能最小化损失，最大程度的包含原来</a:t>
            </a:r>
            <a:r>
              <a:rPr lang="en-US" altLang="zh-CN" sz="2667" dirty="0" smtClean="0"/>
              <a:t>n</a:t>
            </a:r>
            <a:r>
              <a:rPr lang="zh-CN" altLang="en-US" sz="2667" dirty="0" smtClean="0"/>
              <a:t>维数据的信息</a:t>
            </a:r>
            <a:endParaRPr lang="en-US" sz="2667" dirty="0"/>
          </a:p>
        </p:txBody>
      </p:sp>
      <p:pic>
        <p:nvPicPr>
          <p:cNvPr id="15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0" y="783855"/>
            <a:ext cx="1409700" cy="241300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0" y="1155523"/>
            <a:ext cx="901700" cy="231140"/>
          </a:xfrm>
          <a:prstGeom prst="rect">
            <a:avLst/>
          </a:prstGeom>
        </p:spPr>
      </p:pic>
      <p:grpSp>
        <p:nvGrpSpPr>
          <p:cNvPr id="17" name="Group 24"/>
          <p:cNvGrpSpPr/>
          <p:nvPr/>
        </p:nvGrpSpPr>
        <p:grpSpPr>
          <a:xfrm>
            <a:off x="1680062" y="1008462"/>
            <a:ext cx="4095775" cy="3172857"/>
            <a:chOff x="838200" y="949289"/>
            <a:chExt cx="3158164" cy="2536861"/>
          </a:xfrm>
        </p:grpSpPr>
        <p:cxnSp>
          <p:nvCxnSpPr>
            <p:cNvPr id="18" name="Straight Arrow Connector 25"/>
            <p:cNvCxnSpPr/>
            <p:nvPr/>
          </p:nvCxnSpPr>
          <p:spPr>
            <a:xfrm flipV="1">
              <a:off x="2461555" y="1106507"/>
              <a:ext cx="0" cy="237964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6"/>
            <p:cNvCxnSpPr/>
            <p:nvPr/>
          </p:nvCxnSpPr>
          <p:spPr>
            <a:xfrm>
              <a:off x="838200" y="2482621"/>
              <a:ext cx="315816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ross 30"/>
            <p:cNvSpPr/>
            <p:nvPr/>
          </p:nvSpPr>
          <p:spPr>
            <a:xfrm rot="2734294">
              <a:off x="2767254" y="2065901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Cross 31"/>
            <p:cNvSpPr/>
            <p:nvPr/>
          </p:nvSpPr>
          <p:spPr>
            <a:xfrm rot="2734294">
              <a:off x="3299261" y="1456807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Cross 32"/>
            <p:cNvSpPr/>
            <p:nvPr/>
          </p:nvSpPr>
          <p:spPr>
            <a:xfrm rot="2734294">
              <a:off x="3240230" y="1919263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Cross 33"/>
            <p:cNvSpPr/>
            <p:nvPr/>
          </p:nvSpPr>
          <p:spPr>
            <a:xfrm rot="2734294">
              <a:off x="1097360" y="3260276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Cross 34"/>
            <p:cNvSpPr/>
            <p:nvPr/>
          </p:nvSpPr>
          <p:spPr>
            <a:xfrm rot="2734294">
              <a:off x="1686038" y="3129994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5" name="Picture 3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102" y="949289"/>
              <a:ext cx="177093" cy="116586"/>
            </a:xfrm>
            <a:prstGeom prst="rect">
              <a:avLst/>
            </a:prstGeom>
          </p:spPr>
        </p:pic>
        <p:pic>
          <p:nvPicPr>
            <p:cNvPr id="26" name="Picture 3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698" y="2665086"/>
              <a:ext cx="172666" cy="116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41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如何选</a:t>
            </a:r>
            <a:r>
              <a:rPr kumimoji="1" lang="zh-CN" altLang="en-US" dirty="0" smtClean="0"/>
              <a:t>投影方向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2" y="1716058"/>
            <a:ext cx="5300049" cy="44473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91197" y="1595169"/>
            <a:ext cx="52289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二维降到一维</a:t>
            </a:r>
            <a:r>
              <a:rPr kumimoji="1" lang="zh-CN" altLang="en-US" sz="2000" dirty="0" smtClean="0"/>
              <a:t>的问题</a:t>
            </a:r>
            <a:r>
              <a:rPr kumimoji="1" lang="zh-CN" altLang="en-US" sz="2000" dirty="0"/>
              <a:t>，要在二维平面中选择一个方向，将所有数据都投影到这个方向所在直线上，用投影值表示原始记录</a:t>
            </a:r>
            <a:r>
              <a:rPr kumimoji="1" lang="zh-CN" altLang="en-US" sz="2000" dirty="0" smtClean="0"/>
              <a:t>。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如何选择这个方向，才能尽量</a:t>
            </a:r>
            <a:r>
              <a:rPr kumimoji="1" lang="zh-CN" altLang="en-US" sz="2000" dirty="0"/>
              <a:t>保留最多的原始信息呢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zh-CN" altLang="en-US" sz="2000" dirty="0" smtClean="0"/>
              <a:t>左图</a:t>
            </a:r>
            <a:r>
              <a:rPr kumimoji="1" lang="en-US" altLang="zh-CN" sz="2000" dirty="0" smtClean="0"/>
              <a:t>5</a:t>
            </a:r>
            <a:r>
              <a:rPr kumimoji="1" lang="zh-CN" altLang="en-US" sz="2000" dirty="0" smtClean="0"/>
              <a:t>个数据点，投影到</a:t>
            </a:r>
            <a:r>
              <a:rPr kumimoji="1" lang="en-US" altLang="zh-CN" sz="2000" dirty="0" smtClean="0"/>
              <a:t>x</a:t>
            </a:r>
            <a:r>
              <a:rPr kumimoji="1" lang="zh-CN" altLang="en-US" sz="2000" dirty="0" smtClean="0"/>
              <a:t>轴，</a:t>
            </a:r>
            <a:r>
              <a:rPr kumimoji="1" lang="en-US" altLang="zh-CN" sz="2000" dirty="0" smtClean="0"/>
              <a:t>y</a:t>
            </a:r>
            <a:r>
              <a:rPr kumimoji="1" lang="zh-CN" altLang="en-US" sz="2000" dirty="0" smtClean="0"/>
              <a:t>轴都不是好的选择。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直观</a:t>
            </a:r>
            <a:r>
              <a:rPr kumimoji="1" lang="zh-CN" altLang="en-US" sz="2000" dirty="0"/>
              <a:t>看：投影后的投影值尽可能分散</a:t>
            </a:r>
            <a:r>
              <a:rPr kumimoji="1" lang="zh-CN" altLang="en-US" sz="2000" dirty="0" smtClean="0"/>
              <a:t>。</a:t>
            </a:r>
            <a:endParaRPr kumimoji="1" lang="en-US" altLang="zh-CN" sz="2000" dirty="0"/>
          </a:p>
          <a:p>
            <a:r>
              <a:rPr kumimoji="1" lang="zh-CN" altLang="en-US" sz="2000" dirty="0"/>
              <a:t>这种分散程度</a:t>
            </a:r>
            <a:r>
              <a:rPr kumimoji="1" lang="zh-CN" altLang="en-US" sz="2000" dirty="0" smtClean="0"/>
              <a:t>，用数学上的方</a:t>
            </a:r>
            <a:r>
              <a:rPr kumimoji="1" lang="zh-CN" altLang="en-US" sz="2000" dirty="0"/>
              <a:t>差来表述</a:t>
            </a:r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452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对数据做均值化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32" y="1996675"/>
            <a:ext cx="2972806" cy="11105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70" y="4336778"/>
            <a:ext cx="2807368" cy="9547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55893" y="1372787"/>
            <a:ext cx="585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例子中有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条记录，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个维度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每一列为一条数据记录，一行为一个字段维度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002421" y="3382053"/>
            <a:ext cx="520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第一个字段均值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，第二个字段均值</a:t>
            </a:r>
            <a:r>
              <a:rPr kumimoji="1" lang="en-US" altLang="zh-CN" dirty="0" smtClean="0"/>
              <a:t>3</a:t>
            </a:r>
          </a:p>
          <a:p>
            <a:r>
              <a:rPr kumimoji="1" lang="zh-CN" altLang="en-US" dirty="0" smtClean="0"/>
              <a:t>均值化处理</a:t>
            </a:r>
            <a:r>
              <a:rPr kumimoji="1" lang="zh-CN" altLang="en-US" dirty="0"/>
              <a:t>，每个字段内所有值都减去字段均值，其结果是将每个字段都变为均值为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09" y="1577114"/>
            <a:ext cx="4086448" cy="33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协方差矩阵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28" y="3173881"/>
            <a:ext cx="2807368" cy="9547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265" y="4289597"/>
            <a:ext cx="5649606" cy="15530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80053" y="4289597"/>
            <a:ext cx="3588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协方差是衡量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个维度之间是否有关系，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个维度之间线性相关性有多大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92799"/>
            <a:ext cx="7416800" cy="1422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053" y="2781300"/>
            <a:ext cx="4191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PCA目标函数推导1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我们的目的，是要找一个线性变化，让数据投影的方差最大化</a:t>
            </a:r>
            <a:endParaRPr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假设先找一个线性变化</a:t>
            </a:r>
            <a:r>
              <a:rPr kumimoji="1" lang="en-US" altLang="zh-CN" dirty="0" smtClean="0"/>
              <a:t>u1</a:t>
            </a:r>
            <a:r>
              <a:rPr kumimoji="1" lang="zh-CN" altLang="en-US" dirty="0" smtClean="0"/>
              <a:t>，对</a:t>
            </a:r>
            <a:r>
              <a:rPr kumimoji="1" lang="en-US" altLang="zh-CN" dirty="0" err="1" smtClean="0"/>
              <a:t>xi</a:t>
            </a:r>
            <a:r>
              <a:rPr kumimoji="1" lang="en-US" altLang="en-US" dirty="0" err="1" smtClean="0"/>
              <a:t>做</a:t>
            </a:r>
            <a:r>
              <a:rPr kumimoji="1" lang="zh-CN" altLang="en-US" dirty="0" smtClean="0"/>
              <a:t>线性变化的投影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</a:t>
            </a:r>
          </a:p>
          <a:p>
            <a:pPr marL="0" indent="0">
              <a:buNone/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投影的均值</a:t>
            </a:r>
            <a:r>
              <a:rPr kumimoji="1" lang="en-US" altLang="zh-CN" dirty="0" smtClean="0"/>
              <a:t>: 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投影的方差：</a:t>
            </a:r>
            <a:r>
              <a:rPr kumimoji="1" lang="en-US" altLang="zh-CN" dirty="0" smtClean="0"/>
              <a:t>  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36" y="2696791"/>
            <a:ext cx="2921000" cy="93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6" y="3636591"/>
            <a:ext cx="887245" cy="5069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548" y="3178196"/>
            <a:ext cx="1812430" cy="7192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67548" y="2696791"/>
            <a:ext cx="21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</a:t>
            </a:r>
            <a:r>
              <a:rPr kumimoji="1" lang="zh-CN" altLang="en-US" dirty="0" smtClean="0"/>
              <a:t>是协方差矩阵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81541" y="37127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是投影后的向量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513" y="4123983"/>
            <a:ext cx="3518704" cy="8724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977" y="4975587"/>
            <a:ext cx="7690948" cy="9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43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2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3D \rightarrow 2D&#10;$&#10;&#10;\end{document}&#10;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1)}&#10;$&#10;&#10;\end{document}"/>
  <p:tag name="IGUANATEXSIZE" val="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K = 2&#10;$&#10;&#10;\end{document}&#10;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1)}&#10;$&#10;&#10;\end{document}"/>
  <p:tag name="IGUANATEXSIZE" val="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2)}&#10;$&#10;&#10;\end{document}"/>
  <p:tag name="IGUANATEXSIZE" val="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2)}&#10;$&#10;&#10;\end{document}"/>
  <p:tag name="IGUANATEXSIZE" val="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m)}&#10;$&#10;&#10;\end{document}"/>
  <p:tag name="IGUANATEXSIZE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m)}&#10;$&#10;&#10;\end{document}"/>
  <p:tag name="IGUANATEXSIZE" val="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vdots&#10;$&#10;&#10;\end{document}"/>
  <p:tag name="IGUANATEXSIZE" val="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1524522</TotalTime>
  <Words>749</Words>
  <Application>Microsoft Macintosh PowerPoint</Application>
  <PresentationFormat>自定义</PresentationFormat>
  <Paragraphs>120</Paragraphs>
  <Slides>28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Office Theme</vt:lpstr>
      <vt:lpstr>Equation</vt:lpstr>
      <vt:lpstr>公式</vt:lpstr>
      <vt:lpstr>PowerPoint 演示文稿</vt:lpstr>
      <vt:lpstr>PCA的作用</vt:lpstr>
      <vt:lpstr>数据压缩</vt:lpstr>
      <vt:lpstr>数据降维</vt:lpstr>
      <vt:lpstr>PCA求解</vt:lpstr>
      <vt:lpstr>如何选投影方向</vt:lpstr>
      <vt:lpstr>对数据做均值化</vt:lpstr>
      <vt:lpstr>协方差矩阵</vt:lpstr>
      <vt:lpstr>PCA目标函数推导1</vt:lpstr>
      <vt:lpstr>PCA目标函数推导2</vt:lpstr>
      <vt:lpstr>特征值和特征向量求解</vt:lpstr>
      <vt:lpstr>PCA目标函数推导3</vt:lpstr>
      <vt:lpstr>PCA算法步骤</vt:lpstr>
      <vt:lpstr>PCA求解示例1</vt:lpstr>
      <vt:lpstr>PCA求解示例2</vt:lpstr>
      <vt:lpstr>特征脸示例1</vt:lpstr>
      <vt:lpstr>特征脸示例2</vt:lpstr>
      <vt:lpstr>特征脸示例3</vt:lpstr>
      <vt:lpstr>高斯核函数</vt:lpstr>
      <vt:lpstr>Kernal PCA算法步骤</vt:lpstr>
      <vt:lpstr>LDA</vt:lpstr>
      <vt:lpstr>LDA理论推导1</vt:lpstr>
      <vt:lpstr>LDA理论推导2</vt:lpstr>
      <vt:lpstr>LDA理论推导3</vt:lpstr>
      <vt:lpstr>LDA算法流程</vt:lpstr>
      <vt:lpstr>PCA与LDA的比较</vt:lpstr>
      <vt:lpstr>参考资料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Yuan Yuan</dc:creator>
  <cp:lastModifiedBy>wmy</cp:lastModifiedBy>
  <cp:revision>134</cp:revision>
  <dcterms:created xsi:type="dcterms:W3CDTF">2019-05-16T06:19:00Z</dcterms:created>
  <dcterms:modified xsi:type="dcterms:W3CDTF">2019-11-25T00:40:44Z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